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4"/>
            <a:ext cx="10363200" cy="2387600"/>
          </a:xfrm>
        </p:spPr>
        <p:txBody>
          <a:bodyPr anchor="b"/>
          <a:lstStyle>
            <a:lvl1pPr algn="ctr">
              <a:defRPr sz="327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309"/>
            </a:lvl1pPr>
            <a:lvl2pPr marL="249375" indent="0" algn="ctr">
              <a:buNone/>
              <a:defRPr sz="1091"/>
            </a:lvl2pPr>
            <a:lvl3pPr marL="498750" indent="0" algn="ctr">
              <a:buNone/>
              <a:defRPr sz="982"/>
            </a:lvl3pPr>
            <a:lvl4pPr marL="748126" indent="0" algn="ctr">
              <a:buNone/>
              <a:defRPr sz="873"/>
            </a:lvl4pPr>
            <a:lvl5pPr marL="997501" indent="0" algn="ctr">
              <a:buNone/>
              <a:defRPr sz="873"/>
            </a:lvl5pPr>
            <a:lvl6pPr marL="1246876" indent="0" algn="ctr">
              <a:buNone/>
              <a:defRPr sz="873"/>
            </a:lvl6pPr>
            <a:lvl7pPr marL="1496251" indent="0" algn="ctr">
              <a:buNone/>
              <a:defRPr sz="873"/>
            </a:lvl7pPr>
            <a:lvl8pPr marL="1745626" indent="0" algn="ctr">
              <a:buNone/>
              <a:defRPr sz="873"/>
            </a:lvl8pPr>
            <a:lvl9pPr marL="1995001" indent="0" algn="ctr">
              <a:buNone/>
              <a:defRPr sz="87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E8B9E-D1CE-4F8F-A060-FDDFB037F4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E90E-3200-49A1-BBCD-F1C55DAA29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847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E8B9E-D1CE-4F8F-A060-FDDFB037F4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E90E-3200-49A1-BBCD-F1C55DAA29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017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6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E8B9E-D1CE-4F8F-A060-FDDFB037F4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E90E-3200-49A1-BBCD-F1C55DAA29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963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E8B9E-D1CE-4F8F-A060-FDDFB037F4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E90E-3200-49A1-BBCD-F1C55DAA29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068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327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</p:spPr>
        <p:txBody>
          <a:bodyPr/>
          <a:lstStyle>
            <a:lvl1pPr marL="0" indent="0">
              <a:buNone/>
              <a:defRPr sz="1309">
                <a:solidFill>
                  <a:schemeClr val="tx1"/>
                </a:solidFill>
              </a:defRPr>
            </a:lvl1pPr>
            <a:lvl2pPr marL="249375" indent="0">
              <a:buNone/>
              <a:defRPr sz="1091">
                <a:solidFill>
                  <a:schemeClr val="tx1">
                    <a:tint val="75000"/>
                  </a:schemeClr>
                </a:solidFill>
              </a:defRPr>
            </a:lvl2pPr>
            <a:lvl3pPr marL="498750" indent="0">
              <a:buNone/>
              <a:defRPr sz="982">
                <a:solidFill>
                  <a:schemeClr val="tx1">
                    <a:tint val="75000"/>
                  </a:schemeClr>
                </a:solidFill>
              </a:defRPr>
            </a:lvl3pPr>
            <a:lvl4pPr marL="748126" indent="0">
              <a:buNone/>
              <a:defRPr sz="873">
                <a:solidFill>
                  <a:schemeClr val="tx1">
                    <a:tint val="75000"/>
                  </a:schemeClr>
                </a:solidFill>
              </a:defRPr>
            </a:lvl4pPr>
            <a:lvl5pPr marL="997501" indent="0">
              <a:buNone/>
              <a:defRPr sz="873">
                <a:solidFill>
                  <a:schemeClr val="tx1">
                    <a:tint val="75000"/>
                  </a:schemeClr>
                </a:solidFill>
              </a:defRPr>
            </a:lvl5pPr>
            <a:lvl6pPr marL="1246876" indent="0">
              <a:buNone/>
              <a:defRPr sz="873">
                <a:solidFill>
                  <a:schemeClr val="tx1">
                    <a:tint val="75000"/>
                  </a:schemeClr>
                </a:solidFill>
              </a:defRPr>
            </a:lvl6pPr>
            <a:lvl7pPr marL="1496251" indent="0">
              <a:buNone/>
              <a:defRPr sz="873">
                <a:solidFill>
                  <a:schemeClr val="tx1">
                    <a:tint val="75000"/>
                  </a:schemeClr>
                </a:solidFill>
              </a:defRPr>
            </a:lvl7pPr>
            <a:lvl8pPr marL="1745626" indent="0">
              <a:buNone/>
              <a:defRPr sz="873">
                <a:solidFill>
                  <a:schemeClr val="tx1">
                    <a:tint val="75000"/>
                  </a:schemeClr>
                </a:solidFill>
              </a:defRPr>
            </a:lvl8pPr>
            <a:lvl9pPr marL="1995001" indent="0">
              <a:buNone/>
              <a:defRPr sz="87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E8B9E-D1CE-4F8F-A060-FDDFB037F4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E90E-3200-49A1-BBCD-F1C55DAA29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329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E8B9E-D1CE-4F8F-A060-FDDFB037F4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E90E-3200-49A1-BBCD-F1C55DAA29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341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1309" b="1"/>
            </a:lvl1pPr>
            <a:lvl2pPr marL="249375" indent="0">
              <a:buNone/>
              <a:defRPr sz="1091" b="1"/>
            </a:lvl2pPr>
            <a:lvl3pPr marL="498750" indent="0">
              <a:buNone/>
              <a:defRPr sz="982" b="1"/>
            </a:lvl3pPr>
            <a:lvl4pPr marL="748126" indent="0">
              <a:buNone/>
              <a:defRPr sz="873" b="1"/>
            </a:lvl4pPr>
            <a:lvl5pPr marL="997501" indent="0">
              <a:buNone/>
              <a:defRPr sz="873" b="1"/>
            </a:lvl5pPr>
            <a:lvl6pPr marL="1246876" indent="0">
              <a:buNone/>
              <a:defRPr sz="873" b="1"/>
            </a:lvl6pPr>
            <a:lvl7pPr marL="1496251" indent="0">
              <a:buNone/>
              <a:defRPr sz="873" b="1"/>
            </a:lvl7pPr>
            <a:lvl8pPr marL="1745626" indent="0">
              <a:buNone/>
              <a:defRPr sz="873" b="1"/>
            </a:lvl8pPr>
            <a:lvl9pPr marL="1995001" indent="0">
              <a:buNone/>
              <a:defRPr sz="87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309" b="1"/>
            </a:lvl1pPr>
            <a:lvl2pPr marL="249375" indent="0">
              <a:buNone/>
              <a:defRPr sz="1091" b="1"/>
            </a:lvl2pPr>
            <a:lvl3pPr marL="498750" indent="0">
              <a:buNone/>
              <a:defRPr sz="982" b="1"/>
            </a:lvl3pPr>
            <a:lvl4pPr marL="748126" indent="0">
              <a:buNone/>
              <a:defRPr sz="873" b="1"/>
            </a:lvl4pPr>
            <a:lvl5pPr marL="997501" indent="0">
              <a:buNone/>
              <a:defRPr sz="873" b="1"/>
            </a:lvl5pPr>
            <a:lvl6pPr marL="1246876" indent="0">
              <a:buNone/>
              <a:defRPr sz="873" b="1"/>
            </a:lvl6pPr>
            <a:lvl7pPr marL="1496251" indent="0">
              <a:buNone/>
              <a:defRPr sz="873" b="1"/>
            </a:lvl7pPr>
            <a:lvl8pPr marL="1745626" indent="0">
              <a:buNone/>
              <a:defRPr sz="873" b="1"/>
            </a:lvl8pPr>
            <a:lvl9pPr marL="1995001" indent="0">
              <a:buNone/>
              <a:defRPr sz="87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E8B9E-D1CE-4F8F-A060-FDDFB037F4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E90E-3200-49A1-BBCD-F1C55DAA29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258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E8B9E-D1CE-4F8F-A060-FDDFB037F4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E90E-3200-49A1-BBCD-F1C55DAA29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213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E8B9E-D1CE-4F8F-A060-FDDFB037F4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E90E-3200-49A1-BBCD-F1C55DAA29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978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174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1745"/>
            </a:lvl1pPr>
            <a:lvl2pPr>
              <a:defRPr sz="1527"/>
            </a:lvl2pPr>
            <a:lvl3pPr>
              <a:defRPr sz="1309"/>
            </a:lvl3pPr>
            <a:lvl4pPr>
              <a:defRPr sz="1091"/>
            </a:lvl4pPr>
            <a:lvl5pPr>
              <a:defRPr sz="1091"/>
            </a:lvl5pPr>
            <a:lvl6pPr>
              <a:defRPr sz="1091"/>
            </a:lvl6pPr>
            <a:lvl7pPr>
              <a:defRPr sz="1091"/>
            </a:lvl7pPr>
            <a:lvl8pPr>
              <a:defRPr sz="1091"/>
            </a:lvl8pPr>
            <a:lvl9pPr>
              <a:defRPr sz="109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873"/>
            </a:lvl1pPr>
            <a:lvl2pPr marL="249375" indent="0">
              <a:buNone/>
              <a:defRPr sz="764"/>
            </a:lvl2pPr>
            <a:lvl3pPr marL="498750" indent="0">
              <a:buNone/>
              <a:defRPr sz="655"/>
            </a:lvl3pPr>
            <a:lvl4pPr marL="748126" indent="0">
              <a:buNone/>
              <a:defRPr sz="545"/>
            </a:lvl4pPr>
            <a:lvl5pPr marL="997501" indent="0">
              <a:buNone/>
              <a:defRPr sz="545"/>
            </a:lvl5pPr>
            <a:lvl6pPr marL="1246876" indent="0">
              <a:buNone/>
              <a:defRPr sz="545"/>
            </a:lvl6pPr>
            <a:lvl7pPr marL="1496251" indent="0">
              <a:buNone/>
              <a:defRPr sz="545"/>
            </a:lvl7pPr>
            <a:lvl8pPr marL="1745626" indent="0">
              <a:buNone/>
              <a:defRPr sz="545"/>
            </a:lvl8pPr>
            <a:lvl9pPr marL="1995001" indent="0">
              <a:buNone/>
              <a:defRPr sz="54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E8B9E-D1CE-4F8F-A060-FDDFB037F4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E90E-3200-49A1-BBCD-F1C55DAA29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781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174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1745"/>
            </a:lvl1pPr>
            <a:lvl2pPr marL="249375" indent="0">
              <a:buNone/>
              <a:defRPr sz="1527"/>
            </a:lvl2pPr>
            <a:lvl3pPr marL="498750" indent="0">
              <a:buNone/>
              <a:defRPr sz="1309"/>
            </a:lvl3pPr>
            <a:lvl4pPr marL="748126" indent="0">
              <a:buNone/>
              <a:defRPr sz="1091"/>
            </a:lvl4pPr>
            <a:lvl5pPr marL="997501" indent="0">
              <a:buNone/>
              <a:defRPr sz="1091"/>
            </a:lvl5pPr>
            <a:lvl6pPr marL="1246876" indent="0">
              <a:buNone/>
              <a:defRPr sz="1091"/>
            </a:lvl6pPr>
            <a:lvl7pPr marL="1496251" indent="0">
              <a:buNone/>
              <a:defRPr sz="1091"/>
            </a:lvl7pPr>
            <a:lvl8pPr marL="1745626" indent="0">
              <a:buNone/>
              <a:defRPr sz="1091"/>
            </a:lvl8pPr>
            <a:lvl9pPr marL="1995001" indent="0">
              <a:buNone/>
              <a:defRPr sz="1091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873"/>
            </a:lvl1pPr>
            <a:lvl2pPr marL="249375" indent="0">
              <a:buNone/>
              <a:defRPr sz="764"/>
            </a:lvl2pPr>
            <a:lvl3pPr marL="498750" indent="0">
              <a:buNone/>
              <a:defRPr sz="655"/>
            </a:lvl3pPr>
            <a:lvl4pPr marL="748126" indent="0">
              <a:buNone/>
              <a:defRPr sz="545"/>
            </a:lvl4pPr>
            <a:lvl5pPr marL="997501" indent="0">
              <a:buNone/>
              <a:defRPr sz="545"/>
            </a:lvl5pPr>
            <a:lvl6pPr marL="1246876" indent="0">
              <a:buNone/>
              <a:defRPr sz="545"/>
            </a:lvl6pPr>
            <a:lvl7pPr marL="1496251" indent="0">
              <a:buNone/>
              <a:defRPr sz="545"/>
            </a:lvl7pPr>
            <a:lvl8pPr marL="1745626" indent="0">
              <a:buNone/>
              <a:defRPr sz="545"/>
            </a:lvl8pPr>
            <a:lvl9pPr marL="1995001" indent="0">
              <a:buNone/>
              <a:defRPr sz="54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E8B9E-D1CE-4F8F-A060-FDDFB037F4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AE90E-3200-49A1-BBCD-F1C55DAA29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82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E8B9E-D1CE-4F8F-A060-FDDFB037F4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AE90E-3200-49A1-BBCD-F1C55DAA29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61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9875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4688" indent="-124688" algn="l" defTabSz="498750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527" kern="1200">
          <a:solidFill>
            <a:schemeClr val="tx1"/>
          </a:solidFill>
          <a:latin typeface="+mn-lt"/>
          <a:ea typeface="+mn-ea"/>
          <a:cs typeface="+mn-cs"/>
        </a:defRPr>
      </a:lvl1pPr>
      <a:lvl2pPr marL="374063" indent="-124688" algn="l" defTabSz="498750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sz="1309" kern="1200">
          <a:solidFill>
            <a:schemeClr val="tx1"/>
          </a:solidFill>
          <a:latin typeface="+mn-lt"/>
          <a:ea typeface="+mn-ea"/>
          <a:cs typeface="+mn-cs"/>
        </a:defRPr>
      </a:lvl2pPr>
      <a:lvl3pPr marL="623438" indent="-124688" algn="l" defTabSz="498750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sz="1091" kern="1200">
          <a:solidFill>
            <a:schemeClr val="tx1"/>
          </a:solidFill>
          <a:latin typeface="+mn-lt"/>
          <a:ea typeface="+mn-ea"/>
          <a:cs typeface="+mn-cs"/>
        </a:defRPr>
      </a:lvl3pPr>
      <a:lvl4pPr marL="872813" indent="-124688" algn="l" defTabSz="498750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sz="982" kern="1200">
          <a:solidFill>
            <a:schemeClr val="tx1"/>
          </a:solidFill>
          <a:latin typeface="+mn-lt"/>
          <a:ea typeface="+mn-ea"/>
          <a:cs typeface="+mn-cs"/>
        </a:defRPr>
      </a:lvl4pPr>
      <a:lvl5pPr marL="1122188" indent="-124688" algn="l" defTabSz="498750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sz="982" kern="1200">
          <a:solidFill>
            <a:schemeClr val="tx1"/>
          </a:solidFill>
          <a:latin typeface="+mn-lt"/>
          <a:ea typeface="+mn-ea"/>
          <a:cs typeface="+mn-cs"/>
        </a:defRPr>
      </a:lvl5pPr>
      <a:lvl6pPr marL="1371563" indent="-124688" algn="l" defTabSz="498750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sz="982" kern="1200">
          <a:solidFill>
            <a:schemeClr val="tx1"/>
          </a:solidFill>
          <a:latin typeface="+mn-lt"/>
          <a:ea typeface="+mn-ea"/>
          <a:cs typeface="+mn-cs"/>
        </a:defRPr>
      </a:lvl6pPr>
      <a:lvl7pPr marL="1620939" indent="-124688" algn="l" defTabSz="498750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sz="982" kern="1200">
          <a:solidFill>
            <a:schemeClr val="tx1"/>
          </a:solidFill>
          <a:latin typeface="+mn-lt"/>
          <a:ea typeface="+mn-ea"/>
          <a:cs typeface="+mn-cs"/>
        </a:defRPr>
      </a:lvl7pPr>
      <a:lvl8pPr marL="1870314" indent="-124688" algn="l" defTabSz="498750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sz="982" kern="1200">
          <a:solidFill>
            <a:schemeClr val="tx1"/>
          </a:solidFill>
          <a:latin typeface="+mn-lt"/>
          <a:ea typeface="+mn-ea"/>
          <a:cs typeface="+mn-cs"/>
        </a:defRPr>
      </a:lvl8pPr>
      <a:lvl9pPr marL="2119689" indent="-124688" algn="l" defTabSz="498750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sz="9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98750" rtl="0" eaLnBrk="1" latinLnBrk="0" hangingPunct="1">
        <a:defRPr sz="982" kern="1200">
          <a:solidFill>
            <a:schemeClr val="tx1"/>
          </a:solidFill>
          <a:latin typeface="+mn-lt"/>
          <a:ea typeface="+mn-ea"/>
          <a:cs typeface="+mn-cs"/>
        </a:defRPr>
      </a:lvl1pPr>
      <a:lvl2pPr marL="249375" algn="l" defTabSz="498750" rtl="0" eaLnBrk="1" latinLnBrk="0" hangingPunct="1">
        <a:defRPr sz="982" kern="1200">
          <a:solidFill>
            <a:schemeClr val="tx1"/>
          </a:solidFill>
          <a:latin typeface="+mn-lt"/>
          <a:ea typeface="+mn-ea"/>
          <a:cs typeface="+mn-cs"/>
        </a:defRPr>
      </a:lvl2pPr>
      <a:lvl3pPr marL="498750" algn="l" defTabSz="498750" rtl="0" eaLnBrk="1" latinLnBrk="0" hangingPunct="1">
        <a:defRPr sz="982" kern="1200">
          <a:solidFill>
            <a:schemeClr val="tx1"/>
          </a:solidFill>
          <a:latin typeface="+mn-lt"/>
          <a:ea typeface="+mn-ea"/>
          <a:cs typeface="+mn-cs"/>
        </a:defRPr>
      </a:lvl3pPr>
      <a:lvl4pPr marL="748126" algn="l" defTabSz="498750" rtl="0" eaLnBrk="1" latinLnBrk="0" hangingPunct="1">
        <a:defRPr sz="982" kern="1200">
          <a:solidFill>
            <a:schemeClr val="tx1"/>
          </a:solidFill>
          <a:latin typeface="+mn-lt"/>
          <a:ea typeface="+mn-ea"/>
          <a:cs typeface="+mn-cs"/>
        </a:defRPr>
      </a:lvl4pPr>
      <a:lvl5pPr marL="997501" algn="l" defTabSz="498750" rtl="0" eaLnBrk="1" latinLnBrk="0" hangingPunct="1">
        <a:defRPr sz="982" kern="1200">
          <a:solidFill>
            <a:schemeClr val="tx1"/>
          </a:solidFill>
          <a:latin typeface="+mn-lt"/>
          <a:ea typeface="+mn-ea"/>
          <a:cs typeface="+mn-cs"/>
        </a:defRPr>
      </a:lvl5pPr>
      <a:lvl6pPr marL="1246876" algn="l" defTabSz="498750" rtl="0" eaLnBrk="1" latinLnBrk="0" hangingPunct="1">
        <a:defRPr sz="982" kern="1200">
          <a:solidFill>
            <a:schemeClr val="tx1"/>
          </a:solidFill>
          <a:latin typeface="+mn-lt"/>
          <a:ea typeface="+mn-ea"/>
          <a:cs typeface="+mn-cs"/>
        </a:defRPr>
      </a:lvl6pPr>
      <a:lvl7pPr marL="1496251" algn="l" defTabSz="498750" rtl="0" eaLnBrk="1" latinLnBrk="0" hangingPunct="1">
        <a:defRPr sz="982" kern="1200">
          <a:solidFill>
            <a:schemeClr val="tx1"/>
          </a:solidFill>
          <a:latin typeface="+mn-lt"/>
          <a:ea typeface="+mn-ea"/>
          <a:cs typeface="+mn-cs"/>
        </a:defRPr>
      </a:lvl7pPr>
      <a:lvl8pPr marL="1745626" algn="l" defTabSz="498750" rtl="0" eaLnBrk="1" latinLnBrk="0" hangingPunct="1">
        <a:defRPr sz="982" kern="1200">
          <a:solidFill>
            <a:schemeClr val="tx1"/>
          </a:solidFill>
          <a:latin typeface="+mn-lt"/>
          <a:ea typeface="+mn-ea"/>
          <a:cs typeface="+mn-cs"/>
        </a:defRPr>
      </a:lvl8pPr>
      <a:lvl9pPr marL="1995001" algn="l" defTabSz="498750" rtl="0" eaLnBrk="1" latinLnBrk="0" hangingPunct="1">
        <a:defRPr sz="9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3643372" y="10681"/>
            <a:ext cx="4987636" cy="6858000"/>
            <a:chOff x="60158" y="-108283"/>
            <a:chExt cx="7315200" cy="1005840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58" y="-108283"/>
              <a:ext cx="7315200" cy="10058400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4594982" y="296240"/>
              <a:ext cx="2445112" cy="19203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727" dirty="0">
                  <a:solidFill>
                    <a:prstClr val="black"/>
                  </a:solidFill>
                  <a:latin typeface="Juice ITC" panose="04040403040A02020202" pitchFamily="82" charset="0"/>
                </a:rPr>
                <a:t>Franklin Academy</a:t>
              </a:r>
            </a:p>
            <a:p>
              <a:r>
                <a:rPr lang="en-US" sz="1227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Week of: </a:t>
              </a:r>
              <a:r>
                <a:rPr lang="en-US" sz="955" dirty="0" smtClean="0">
                  <a:solidFill>
                    <a:prstClr val="black"/>
                  </a:solidFill>
                  <a:latin typeface="Comic Sans MS" panose="030F0702030302020204" pitchFamily="66" charset="0"/>
                </a:rPr>
                <a:t>10/14-10/18</a:t>
              </a:r>
              <a:endParaRPr lang="en-US" sz="955" dirty="0">
                <a:solidFill>
                  <a:prstClr val="black"/>
                </a:solidFill>
                <a:latin typeface="Comic Sans MS" panose="030F0702030302020204" pitchFamily="66" charset="0"/>
              </a:endParaRPr>
            </a:p>
            <a:p>
              <a:r>
                <a:rPr lang="en-US" sz="1227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 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57286" y="1497277"/>
              <a:ext cx="3982192" cy="409589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27">
                <a:solidFill>
                  <a:prstClr val="white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57286" y="5714662"/>
              <a:ext cx="3703897" cy="391311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27">
                <a:solidFill>
                  <a:prstClr val="white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594982" y="1831240"/>
              <a:ext cx="2252869" cy="229088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prstDash val="dashDot"/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955" b="1" dirty="0" smtClean="0">
                <a:solidFill>
                  <a:prstClr val="black"/>
                </a:solidFill>
              </a:endParaRPr>
            </a:p>
            <a:p>
              <a:pPr algn="ctr"/>
              <a:r>
                <a:rPr lang="en-US" sz="955" b="1" dirty="0" smtClean="0">
                  <a:solidFill>
                    <a:prstClr val="black"/>
                  </a:solidFill>
                </a:rPr>
                <a:t>Important </a:t>
              </a:r>
              <a:r>
                <a:rPr lang="en-US" sz="955" b="1" dirty="0">
                  <a:solidFill>
                    <a:prstClr val="black"/>
                  </a:solidFill>
                </a:rPr>
                <a:t>info</a:t>
              </a:r>
            </a:p>
            <a:p>
              <a:pPr algn="ctr"/>
              <a:r>
                <a:rPr lang="en-US" sz="955" dirty="0" smtClean="0">
                  <a:solidFill>
                    <a:prstClr val="black"/>
                  </a:solidFill>
                </a:rPr>
                <a:t>•All classes go outside to play twice a day. </a:t>
              </a:r>
            </a:p>
            <a:p>
              <a:pPr algn="ctr"/>
              <a:r>
                <a:rPr lang="en-US" sz="955" dirty="0" smtClean="0">
                  <a:solidFill>
                    <a:prstClr val="black"/>
                  </a:solidFill>
                </a:rPr>
                <a:t>Please ensure  your child has a proper coat, hats, and  gloves for outdoor play. </a:t>
              </a:r>
            </a:p>
            <a:p>
              <a:pPr algn="ctr"/>
              <a:endParaRPr lang="en-US" sz="955" dirty="0" smtClean="0">
                <a:solidFill>
                  <a:prstClr val="black"/>
                </a:solidFill>
              </a:endParaRPr>
            </a:p>
            <a:p>
              <a:pPr algn="ctr"/>
              <a:endParaRPr lang="en-US" sz="955" dirty="0">
                <a:solidFill>
                  <a:prstClr val="black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421372" y="6213926"/>
              <a:ext cx="2567342" cy="296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716" dirty="0">
                <a:solidFill>
                  <a:prstClr val="black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5" name="Rectangle 4"/>
          <p:cNvSpPr/>
          <p:nvPr/>
        </p:nvSpPr>
        <p:spPr>
          <a:xfrm>
            <a:off x="3945534" y="1024668"/>
            <a:ext cx="2493818" cy="27336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182" b="1" dirty="0">
                <a:solidFill>
                  <a:prstClr val="black"/>
                </a:solidFill>
              </a:rPr>
              <a:t>Note from the Director! </a:t>
            </a:r>
            <a:endParaRPr lang="en-US" sz="750" b="1" dirty="0">
              <a:solidFill>
                <a:prstClr val="black"/>
              </a:solidFill>
            </a:endParaRPr>
          </a:p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We </a:t>
            </a:r>
            <a:r>
              <a:rPr lang="en-US" sz="800" dirty="0">
                <a:solidFill>
                  <a:prstClr val="black"/>
                </a:solidFill>
              </a:rPr>
              <a:t>had a GREAT week at Franklin Academy this Week</a:t>
            </a:r>
            <a:r>
              <a:rPr lang="en-US" sz="800" dirty="0" smtClean="0">
                <a:solidFill>
                  <a:prstClr val="black"/>
                </a:solidFill>
              </a:rPr>
              <a:t>!</a:t>
            </a:r>
          </a:p>
          <a:p>
            <a:pPr algn="ctr"/>
            <a:endParaRPr lang="en-US" sz="800" dirty="0">
              <a:solidFill>
                <a:prstClr val="black"/>
              </a:solidFill>
            </a:endParaRPr>
          </a:p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Please remember that you must sign up for extended care. This allows us to plan accordingly for staff and ensure we are in state compliance.</a:t>
            </a:r>
          </a:p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Please remember per your enrollment agreement there is a $10.00 a day schedule change fee if your child attends before or after care and is not signed up.</a:t>
            </a:r>
          </a:p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After care ends at 5:45 P.M.</a:t>
            </a:r>
            <a:endParaRPr lang="en-US" sz="800" dirty="0" smtClean="0">
              <a:solidFill>
                <a:prstClr val="black"/>
              </a:solidFill>
            </a:endParaRPr>
          </a:p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Per our parent handbook, if you are late 3 times you forfeit your </a:t>
            </a:r>
            <a:r>
              <a:rPr lang="en-US" sz="800" smtClean="0">
                <a:solidFill>
                  <a:prstClr val="black"/>
                </a:solidFill>
              </a:rPr>
              <a:t>opportunity to participate </a:t>
            </a:r>
            <a:r>
              <a:rPr lang="en-US" sz="800" dirty="0" smtClean="0">
                <a:solidFill>
                  <a:prstClr val="black"/>
                </a:solidFill>
              </a:rPr>
              <a:t>in after care.</a:t>
            </a:r>
          </a:p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Please feel free to reach out with any questions you may have.</a:t>
            </a:r>
          </a:p>
          <a:p>
            <a:pPr algn="ctr"/>
            <a:endParaRPr lang="en-US" sz="800" dirty="0" smtClean="0">
              <a:solidFill>
                <a:prstClr val="black"/>
              </a:solidFill>
            </a:endParaRPr>
          </a:p>
          <a:p>
            <a:pPr algn="ctr"/>
            <a:endParaRPr lang="en-US" sz="800" dirty="0">
              <a:solidFill>
                <a:prstClr val="black"/>
              </a:solidFill>
            </a:endParaRPr>
          </a:p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Have  a GREAT weekend!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72951" y="4046042"/>
            <a:ext cx="2821156" cy="2656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750" b="1" dirty="0">
              <a:solidFill>
                <a:prstClr val="black"/>
              </a:solidFill>
            </a:endParaRPr>
          </a:p>
          <a:p>
            <a:endParaRPr lang="en-US" sz="750" b="1" dirty="0">
              <a:solidFill>
                <a:prstClr val="black"/>
              </a:solidFill>
            </a:endParaRPr>
          </a:p>
          <a:p>
            <a:endParaRPr lang="en-US" sz="750" b="1" dirty="0">
              <a:solidFill>
                <a:prstClr val="black"/>
              </a:solidFill>
            </a:endParaRPr>
          </a:p>
          <a:p>
            <a:endParaRPr lang="en-US" sz="750" b="1" dirty="0">
              <a:solidFill>
                <a:prstClr val="black"/>
              </a:solidFill>
            </a:endParaRPr>
          </a:p>
          <a:p>
            <a:endParaRPr lang="en-US" sz="750" b="1" dirty="0">
              <a:solidFill>
                <a:prstClr val="black"/>
              </a:solidFill>
            </a:endParaRPr>
          </a:p>
          <a:p>
            <a:r>
              <a:rPr lang="en-US" sz="750" b="1" dirty="0" smtClean="0">
                <a:solidFill>
                  <a:prstClr val="black"/>
                </a:solidFill>
              </a:rPr>
              <a:t>Saturday </a:t>
            </a:r>
            <a:r>
              <a:rPr lang="en-US" sz="750" b="1" dirty="0">
                <a:solidFill>
                  <a:prstClr val="black"/>
                </a:solidFill>
              </a:rPr>
              <a:t>10/19- </a:t>
            </a:r>
            <a:r>
              <a:rPr lang="en-US" sz="750" dirty="0" err="1" smtClean="0">
                <a:solidFill>
                  <a:prstClr val="black"/>
                </a:solidFill>
              </a:rPr>
              <a:t>Spooktacular</a:t>
            </a:r>
            <a:endParaRPr lang="en-US" sz="750" dirty="0">
              <a:solidFill>
                <a:prstClr val="black"/>
              </a:solidFill>
            </a:endParaRPr>
          </a:p>
          <a:p>
            <a:r>
              <a:rPr lang="en-US" sz="750" dirty="0">
                <a:solidFill>
                  <a:prstClr val="black"/>
                </a:solidFill>
              </a:rPr>
              <a:t>(sponsored by Franklin Athletic Club)</a:t>
            </a:r>
          </a:p>
          <a:p>
            <a:r>
              <a:rPr lang="en-US" sz="750" b="1" dirty="0" smtClean="0">
                <a:solidFill>
                  <a:prstClr val="black"/>
                </a:solidFill>
              </a:rPr>
              <a:t>Monday 10/21- </a:t>
            </a:r>
            <a:r>
              <a:rPr lang="en-US" sz="750" dirty="0" smtClean="0">
                <a:solidFill>
                  <a:prstClr val="black"/>
                </a:solidFill>
              </a:rPr>
              <a:t>The Great Pumpkin Contest begins</a:t>
            </a:r>
          </a:p>
          <a:p>
            <a:r>
              <a:rPr lang="en-US" sz="750" dirty="0" smtClean="0">
                <a:solidFill>
                  <a:prstClr val="black"/>
                </a:solidFill>
              </a:rPr>
              <a:t> </a:t>
            </a:r>
            <a:r>
              <a:rPr lang="en-US" sz="750" b="1" dirty="0">
                <a:solidFill>
                  <a:prstClr val="black"/>
                </a:solidFill>
              </a:rPr>
              <a:t>Tuesday </a:t>
            </a:r>
            <a:r>
              <a:rPr lang="en-US" sz="750" b="1" dirty="0" smtClean="0">
                <a:solidFill>
                  <a:prstClr val="black"/>
                </a:solidFill>
              </a:rPr>
              <a:t>10/28- </a:t>
            </a:r>
            <a:r>
              <a:rPr lang="en-US" sz="750" dirty="0">
                <a:solidFill>
                  <a:prstClr val="black"/>
                </a:solidFill>
              </a:rPr>
              <a:t>Fall fundraisers due</a:t>
            </a:r>
          </a:p>
          <a:p>
            <a:r>
              <a:rPr lang="en-US" sz="750" b="1" dirty="0" smtClean="0">
                <a:solidFill>
                  <a:prstClr val="black"/>
                </a:solidFill>
              </a:rPr>
              <a:t>Thursday </a:t>
            </a:r>
            <a:r>
              <a:rPr lang="en-US" sz="750" b="1" dirty="0">
                <a:solidFill>
                  <a:prstClr val="black"/>
                </a:solidFill>
              </a:rPr>
              <a:t>10/31 </a:t>
            </a:r>
            <a:r>
              <a:rPr lang="en-US" sz="750" dirty="0">
                <a:solidFill>
                  <a:prstClr val="black"/>
                </a:solidFill>
              </a:rPr>
              <a:t>Classroom </a:t>
            </a:r>
            <a:r>
              <a:rPr lang="en-US" sz="750" dirty="0" smtClean="0">
                <a:solidFill>
                  <a:prstClr val="black"/>
                </a:solidFill>
              </a:rPr>
              <a:t>celebrations</a:t>
            </a:r>
          </a:p>
          <a:p>
            <a:r>
              <a:rPr lang="en-US" sz="1050" b="1" dirty="0" smtClean="0">
                <a:solidFill>
                  <a:prstClr val="black"/>
                </a:solidFill>
              </a:rPr>
              <a:t>Thursday 10/31- Aftercare closes at 5:00 pm</a:t>
            </a:r>
            <a:endParaRPr lang="en-US" sz="1050" b="1" dirty="0">
              <a:solidFill>
                <a:prstClr val="black"/>
              </a:solidFill>
            </a:endParaRPr>
          </a:p>
          <a:p>
            <a:r>
              <a:rPr lang="en-US" sz="750" b="1" dirty="0">
                <a:solidFill>
                  <a:prstClr val="black"/>
                </a:solidFill>
              </a:rPr>
              <a:t>Friday 11/1- </a:t>
            </a:r>
            <a:r>
              <a:rPr lang="en-US" sz="750" dirty="0">
                <a:solidFill>
                  <a:prstClr val="black"/>
                </a:solidFill>
              </a:rPr>
              <a:t>No school</a:t>
            </a:r>
          </a:p>
          <a:p>
            <a:r>
              <a:rPr lang="en-US" sz="750" b="1" dirty="0">
                <a:solidFill>
                  <a:prstClr val="black"/>
                </a:solidFill>
              </a:rPr>
              <a:t>Friday 11/8- </a:t>
            </a:r>
            <a:r>
              <a:rPr lang="en-US" sz="750" dirty="0">
                <a:solidFill>
                  <a:prstClr val="black"/>
                </a:solidFill>
              </a:rPr>
              <a:t>No PM after care</a:t>
            </a:r>
          </a:p>
          <a:p>
            <a:r>
              <a:rPr lang="en-US" sz="750" b="1" dirty="0">
                <a:solidFill>
                  <a:prstClr val="black"/>
                </a:solidFill>
              </a:rPr>
              <a:t>Friday 11/15- </a:t>
            </a:r>
            <a:r>
              <a:rPr lang="en-US" sz="750" dirty="0">
                <a:solidFill>
                  <a:prstClr val="black"/>
                </a:solidFill>
              </a:rPr>
              <a:t>Progress reports sent home</a:t>
            </a:r>
          </a:p>
          <a:p>
            <a:r>
              <a:rPr lang="en-US" sz="750" b="1" dirty="0">
                <a:solidFill>
                  <a:prstClr val="black"/>
                </a:solidFill>
              </a:rPr>
              <a:t>Tuesday 11/26- </a:t>
            </a:r>
            <a:r>
              <a:rPr lang="en-US" sz="750" dirty="0">
                <a:solidFill>
                  <a:prstClr val="black"/>
                </a:solidFill>
              </a:rPr>
              <a:t>Thanksgiving lunch TBA</a:t>
            </a:r>
          </a:p>
          <a:p>
            <a:r>
              <a:rPr lang="en-US" sz="750" b="1" dirty="0" smtClean="0">
                <a:solidFill>
                  <a:prstClr val="black"/>
                </a:solidFill>
              </a:rPr>
              <a:t>Wendesday11/27</a:t>
            </a:r>
            <a:r>
              <a:rPr lang="en-US" sz="750" dirty="0" smtClean="0">
                <a:solidFill>
                  <a:prstClr val="black"/>
                </a:solidFill>
              </a:rPr>
              <a:t>-No </a:t>
            </a:r>
            <a:r>
              <a:rPr lang="en-US" sz="750" dirty="0">
                <a:solidFill>
                  <a:prstClr val="black"/>
                </a:solidFill>
              </a:rPr>
              <a:t>school</a:t>
            </a:r>
          </a:p>
          <a:p>
            <a:r>
              <a:rPr lang="en-US" sz="750" b="1" dirty="0">
                <a:solidFill>
                  <a:prstClr val="black"/>
                </a:solidFill>
              </a:rPr>
              <a:t>Monday 12/2- </a:t>
            </a:r>
            <a:r>
              <a:rPr lang="en-US" sz="750" dirty="0">
                <a:solidFill>
                  <a:prstClr val="black"/>
                </a:solidFill>
              </a:rPr>
              <a:t>School resumes</a:t>
            </a:r>
          </a:p>
          <a:p>
            <a:r>
              <a:rPr lang="en-US" sz="750" b="1" dirty="0">
                <a:solidFill>
                  <a:prstClr val="black"/>
                </a:solidFill>
              </a:rPr>
              <a:t>Friday 12/13- </a:t>
            </a:r>
            <a:r>
              <a:rPr lang="en-US" sz="750" dirty="0">
                <a:solidFill>
                  <a:prstClr val="black"/>
                </a:solidFill>
              </a:rPr>
              <a:t>Holiday breackfast-9:15-10</a:t>
            </a:r>
          </a:p>
          <a:p>
            <a:r>
              <a:rPr lang="en-US" sz="750" b="1" dirty="0">
                <a:solidFill>
                  <a:prstClr val="black"/>
                </a:solidFill>
              </a:rPr>
              <a:t>Saturday 12/14- </a:t>
            </a:r>
            <a:r>
              <a:rPr lang="en-US" sz="750" dirty="0">
                <a:solidFill>
                  <a:prstClr val="black"/>
                </a:solidFill>
              </a:rPr>
              <a:t>Pancakes and </a:t>
            </a:r>
            <a:r>
              <a:rPr lang="en-US" sz="750" dirty="0" smtClean="0">
                <a:solidFill>
                  <a:prstClr val="black"/>
                </a:solidFill>
              </a:rPr>
              <a:t>Pajamas </a:t>
            </a:r>
            <a:r>
              <a:rPr lang="en-US" sz="750" dirty="0">
                <a:solidFill>
                  <a:prstClr val="black"/>
                </a:solidFill>
              </a:rPr>
              <a:t>9:30-11        </a:t>
            </a:r>
          </a:p>
          <a:p>
            <a:r>
              <a:rPr lang="en-US" sz="750" dirty="0">
                <a:solidFill>
                  <a:prstClr val="black"/>
                </a:solidFill>
              </a:rPr>
              <a:t>( Public event sponsored by Franklin Academy)</a:t>
            </a:r>
          </a:p>
          <a:p>
            <a:endParaRPr lang="en-US" sz="1364" b="1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16754" y="2893780"/>
            <a:ext cx="1744475" cy="36196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2345" tIns="31173" rIns="62345" bIns="311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55" b="1" u="sng" dirty="0">
                <a:solidFill>
                  <a:srgbClr val="7030A0"/>
                </a:solidFill>
              </a:rPr>
              <a:t>In the classrooms</a:t>
            </a:r>
          </a:p>
          <a:p>
            <a:pPr algn="ctr"/>
            <a:endParaRPr lang="en-US" sz="818" b="1" u="sng" dirty="0">
              <a:solidFill>
                <a:srgbClr val="FA7134"/>
              </a:solidFill>
            </a:endParaRPr>
          </a:p>
          <a:p>
            <a:r>
              <a:rPr lang="en-US" sz="818" u="sng" dirty="0">
                <a:solidFill>
                  <a:srgbClr val="FA7134"/>
                </a:solidFill>
              </a:rPr>
              <a:t>Fireflies</a:t>
            </a:r>
            <a:r>
              <a:rPr lang="en-US" sz="818" dirty="0">
                <a:solidFill>
                  <a:srgbClr val="FA7134"/>
                </a:solidFill>
              </a:rPr>
              <a:t>- Next week these amazing learners </a:t>
            </a:r>
            <a:r>
              <a:rPr lang="en-US" sz="818" dirty="0" smtClean="0">
                <a:solidFill>
                  <a:srgbClr val="FA7134"/>
                </a:solidFill>
              </a:rPr>
              <a:t>will </a:t>
            </a:r>
            <a:r>
              <a:rPr lang="en-US" sz="818" dirty="0" smtClean="0">
                <a:solidFill>
                  <a:srgbClr val="FA7134"/>
                </a:solidFill>
              </a:rPr>
              <a:t>learn all about pumpkins.</a:t>
            </a:r>
            <a:endParaRPr lang="en-US" sz="818" dirty="0">
              <a:solidFill>
                <a:srgbClr val="FA7134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818" u="sng" dirty="0">
                <a:solidFill>
                  <a:prstClr val="black"/>
                </a:solidFill>
              </a:rPr>
              <a:t>Bees: </a:t>
            </a:r>
            <a:r>
              <a:rPr lang="en-US" sz="818" dirty="0">
                <a:solidFill>
                  <a:prstClr val="black"/>
                </a:solidFill>
              </a:rPr>
              <a:t>Next week the class will learn about </a:t>
            </a:r>
            <a:r>
              <a:rPr lang="en-US" sz="818" dirty="0" smtClean="0">
                <a:solidFill>
                  <a:prstClr val="black"/>
                </a:solidFill>
              </a:rPr>
              <a:t>Jack-o-lanterns</a:t>
            </a:r>
            <a:r>
              <a:rPr lang="en-US" sz="818" dirty="0" smtClean="0">
                <a:solidFill>
                  <a:prstClr val="black"/>
                </a:solidFill>
              </a:rPr>
              <a:t> </a:t>
            </a:r>
            <a:r>
              <a:rPr lang="en-US" sz="818" dirty="0">
                <a:solidFill>
                  <a:prstClr val="black"/>
                </a:solidFill>
              </a:rPr>
              <a:t>and the </a:t>
            </a:r>
            <a:r>
              <a:rPr lang="en-US" sz="818" dirty="0" smtClean="0">
                <a:solidFill>
                  <a:prstClr val="black"/>
                </a:solidFill>
              </a:rPr>
              <a:t>color purple </a:t>
            </a:r>
          </a:p>
          <a:p>
            <a:pPr>
              <a:lnSpc>
                <a:spcPct val="150000"/>
              </a:lnSpc>
            </a:pPr>
            <a:r>
              <a:rPr lang="en-US" sz="818" u="sng" dirty="0" smtClean="0">
                <a:solidFill>
                  <a:srgbClr val="00B050"/>
                </a:solidFill>
              </a:rPr>
              <a:t>Caterpillars- </a:t>
            </a:r>
            <a:r>
              <a:rPr lang="en-US" sz="818" dirty="0" smtClean="0">
                <a:solidFill>
                  <a:srgbClr val="00B050"/>
                </a:solidFill>
              </a:rPr>
              <a:t> </a:t>
            </a:r>
            <a:r>
              <a:rPr lang="en-US" sz="818" dirty="0">
                <a:solidFill>
                  <a:srgbClr val="00B050"/>
                </a:solidFill>
              </a:rPr>
              <a:t>Next week the class will lean </a:t>
            </a:r>
            <a:r>
              <a:rPr lang="en-US" sz="818" dirty="0" smtClean="0">
                <a:solidFill>
                  <a:srgbClr val="00B050"/>
                </a:solidFill>
              </a:rPr>
              <a:t>about Gross </a:t>
            </a:r>
            <a:r>
              <a:rPr lang="en-US" sz="818" dirty="0" smtClean="0">
                <a:solidFill>
                  <a:srgbClr val="00B050"/>
                </a:solidFill>
              </a:rPr>
              <a:t>motor skills</a:t>
            </a:r>
            <a:r>
              <a:rPr lang="en-US" sz="818" dirty="0" smtClean="0">
                <a:solidFill>
                  <a:srgbClr val="00B050"/>
                </a:solidFill>
              </a:rPr>
              <a:t>.</a:t>
            </a:r>
            <a:endParaRPr lang="en-US" sz="818" dirty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818" u="sng" dirty="0">
                <a:solidFill>
                  <a:srgbClr val="00B0F0"/>
                </a:solidFill>
              </a:rPr>
              <a:t>Butterflies- </a:t>
            </a:r>
            <a:r>
              <a:rPr lang="en-US" sz="818" dirty="0">
                <a:solidFill>
                  <a:srgbClr val="00B0F0"/>
                </a:solidFill>
              </a:rPr>
              <a:t>Next week </a:t>
            </a:r>
            <a:r>
              <a:rPr lang="en-US" sz="818" dirty="0" smtClean="0">
                <a:solidFill>
                  <a:srgbClr val="00B0F0"/>
                </a:solidFill>
              </a:rPr>
              <a:t>Butterflies</a:t>
            </a:r>
            <a:r>
              <a:rPr lang="en-US" sz="818" dirty="0" smtClean="0">
                <a:solidFill>
                  <a:srgbClr val="00B0F0"/>
                </a:solidFill>
              </a:rPr>
              <a:t> will continue </a:t>
            </a:r>
            <a:r>
              <a:rPr lang="en-US" sz="818" dirty="0">
                <a:solidFill>
                  <a:srgbClr val="00B0F0"/>
                </a:solidFill>
              </a:rPr>
              <a:t>learn all </a:t>
            </a:r>
            <a:r>
              <a:rPr lang="en-US" sz="818" dirty="0" smtClean="0">
                <a:solidFill>
                  <a:srgbClr val="00B0F0"/>
                </a:solidFill>
              </a:rPr>
              <a:t>about spiders.</a:t>
            </a:r>
            <a:endParaRPr lang="en-US" sz="818" u="sng" dirty="0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818" u="sng" dirty="0">
                <a:solidFill>
                  <a:srgbClr val="FF0000"/>
                </a:solidFill>
              </a:rPr>
              <a:t>Ladybugs-</a:t>
            </a:r>
            <a:r>
              <a:rPr lang="en-US" sz="818" dirty="0">
                <a:solidFill>
                  <a:srgbClr val="FF0000"/>
                </a:solidFill>
              </a:rPr>
              <a:t>  Next week this  amazing class will learn all about </a:t>
            </a:r>
            <a:r>
              <a:rPr lang="en-US" sz="818" dirty="0" smtClean="0">
                <a:solidFill>
                  <a:srgbClr val="FF0000"/>
                </a:solidFill>
              </a:rPr>
              <a:t>harvest and  the letter T.</a:t>
            </a:r>
            <a:endParaRPr lang="en-US" sz="818" dirty="0">
              <a:solidFill>
                <a:srgbClr val="FF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9655" y="2593961"/>
            <a:ext cx="718893" cy="71889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1309" y="5858903"/>
            <a:ext cx="779318" cy="77931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469" y="181106"/>
            <a:ext cx="3269927" cy="92967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5556" y="3994040"/>
            <a:ext cx="1497587" cy="625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0005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11379</TotalTime>
  <Words>303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Juice ITC</vt:lpstr>
      <vt:lpstr>1_Office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King Clark</dc:creator>
  <cp:lastModifiedBy>Melissa King Clark</cp:lastModifiedBy>
  <cp:revision>14</cp:revision>
  <dcterms:created xsi:type="dcterms:W3CDTF">2019-10-03T17:13:56Z</dcterms:created>
  <dcterms:modified xsi:type="dcterms:W3CDTF">2019-10-18T15:32:25Z</dcterms:modified>
</cp:coreProperties>
</file>