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80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19" autoAdjust="0"/>
    <p:restoredTop sz="94660"/>
  </p:normalViewPr>
  <p:slideViewPr>
    <p:cSldViewPr snapToGrid="0">
      <p:cViewPr varScale="1">
        <p:scale>
          <a:sx n="80" d="100"/>
          <a:sy n="80" d="100"/>
        </p:scale>
        <p:origin x="2856" y="102"/>
      </p:cViewPr>
      <p:guideLst>
        <p:guide orient="horz" pos="3168"/>
        <p:guide pos="23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914400" y="5282989"/>
            <a:ext cx="5486400" cy="2428451"/>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8E8B9E-D1CE-4F8F-A060-FDDFB037F49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12684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8E8B9E-D1CE-4F8F-A060-FDDFB037F49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167943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8E8B9E-D1CE-4F8F-A060-FDDFB037F49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4131230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8E8B9E-D1CE-4F8F-A060-FDDFB037F49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33867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800"/>
            </a:lvl1pPr>
          </a:lstStyle>
          <a:p>
            <a:r>
              <a:rPr lang="en-US" smtClean="0"/>
              <a:t>Click to edit Master title style</a:t>
            </a:r>
            <a:endParaRPr lang="en-US" dirty="0"/>
          </a:p>
        </p:txBody>
      </p:sp>
      <p:sp>
        <p:nvSpPr>
          <p:cNvPr id="3" name="Text Placeholder 2"/>
          <p:cNvSpPr>
            <a:spLocks noGrp="1"/>
          </p:cNvSpPr>
          <p:nvPr>
            <p:ph type="body" idx="1"/>
          </p:nvPr>
        </p:nvSpPr>
        <p:spPr>
          <a:xfrm>
            <a:off x="499110" y="6731215"/>
            <a:ext cx="6309360" cy="2200274"/>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8E8B9E-D1CE-4F8F-A060-FDDFB037F49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325357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8E8B9E-D1CE-4F8F-A060-FDDFB037F497}" type="datetimeFigureOut">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22187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smtClean="0"/>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smtClean="0"/>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8E8B9E-D1CE-4F8F-A060-FDDFB037F497}" type="datetimeFigureOut">
              <a:rPr lang="en-US" smtClean="0"/>
              <a:t>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3139283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8E8B9E-D1CE-4F8F-A060-FDDFB037F497}" type="datetimeFigureOut">
              <a:rPr lang="en-US" smtClean="0"/>
              <a:t>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2561387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8E8B9E-D1CE-4F8F-A060-FDDFB037F497}" type="datetimeFigureOut">
              <a:rPr lang="en-US" smtClean="0"/>
              <a:t>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381003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smtClean="0"/>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E8B9E-D1CE-4F8F-A060-FDDFB037F497}" type="datetimeFigureOut">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3436931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E8B9E-D1CE-4F8F-A060-FDDFB037F497}" type="datetimeFigureOut">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AE90E-3200-49A1-BBCD-F1C55DAA292B}" type="slidenum">
              <a:rPr lang="en-US" smtClean="0"/>
              <a:t>‹#›</a:t>
            </a:fld>
            <a:endParaRPr lang="en-US"/>
          </a:p>
        </p:txBody>
      </p:sp>
    </p:spTree>
    <p:extLst>
      <p:ext uri="{BB962C8B-B14F-4D97-AF65-F5344CB8AC3E}">
        <p14:creationId xmlns:p14="http://schemas.microsoft.com/office/powerpoint/2010/main" val="1544132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748E8B9E-D1CE-4F8F-A060-FDDFB037F497}" type="datetimeFigureOut">
              <a:rPr lang="en-US" smtClean="0"/>
              <a:t>1/9/2020</a:t>
            </a:fld>
            <a:endParaRPr lang="en-US"/>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F2FAE90E-3200-49A1-BBCD-F1C55DAA292B}" type="slidenum">
              <a:rPr lang="en-US" smtClean="0"/>
              <a:t>‹#›</a:t>
            </a:fld>
            <a:endParaRPr lang="en-US"/>
          </a:p>
        </p:txBody>
      </p:sp>
    </p:spTree>
    <p:extLst>
      <p:ext uri="{BB962C8B-B14F-4D97-AF65-F5344CB8AC3E}">
        <p14:creationId xmlns:p14="http://schemas.microsoft.com/office/powerpoint/2010/main" val="442882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05122" y="0"/>
            <a:ext cx="7315200" cy="10058399"/>
            <a:chOff x="-17913" y="-23857"/>
            <a:chExt cx="7315200" cy="10058399"/>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13" y="-23857"/>
              <a:ext cx="7315200" cy="10058399"/>
            </a:xfrm>
            <a:prstGeom prst="rect">
              <a:avLst/>
            </a:prstGeom>
          </p:spPr>
        </p:pic>
        <p:grpSp>
          <p:nvGrpSpPr>
            <p:cNvPr id="15" name="Group 14"/>
            <p:cNvGrpSpPr/>
            <p:nvPr/>
          </p:nvGrpSpPr>
          <p:grpSpPr>
            <a:xfrm>
              <a:off x="238887" y="296240"/>
              <a:ext cx="6801207" cy="9468037"/>
              <a:chOff x="238887" y="296240"/>
              <a:chExt cx="6801207" cy="9468037"/>
            </a:xfrm>
          </p:grpSpPr>
          <p:sp>
            <p:nvSpPr>
              <p:cNvPr id="5" name="TextBox 4"/>
              <p:cNvSpPr txBox="1"/>
              <p:nvPr/>
            </p:nvSpPr>
            <p:spPr>
              <a:xfrm>
                <a:off x="4594981" y="296240"/>
                <a:ext cx="2445113" cy="769441"/>
              </a:xfrm>
              <a:prstGeom prst="rect">
                <a:avLst/>
              </a:prstGeom>
              <a:noFill/>
            </p:spPr>
            <p:txBody>
              <a:bodyPr wrap="square" rtlCol="0">
                <a:spAutoFit/>
              </a:bodyPr>
              <a:lstStyle/>
              <a:p>
                <a:pPr algn="ctr"/>
                <a:r>
                  <a:rPr lang="en-US" sz="2800" dirty="0" smtClean="0">
                    <a:latin typeface="Juice ITC" panose="04040403040A02020202" pitchFamily="82" charset="0"/>
                  </a:rPr>
                  <a:t>Franklin Academy</a:t>
                </a:r>
                <a:endParaRPr lang="en-US" sz="1600" dirty="0" smtClean="0">
                  <a:latin typeface="Juice ITC" panose="04040403040A02020202" pitchFamily="82" charset="0"/>
                </a:endParaRPr>
              </a:p>
              <a:p>
                <a:r>
                  <a:rPr lang="en-US" sz="1600" dirty="0" smtClean="0">
                    <a:latin typeface="Comic Sans MS" panose="030F0702030302020204" pitchFamily="66" charset="0"/>
                  </a:rPr>
                  <a:t>Week of: </a:t>
                </a:r>
                <a:r>
                  <a:rPr lang="en-US" sz="1600" dirty="0" smtClean="0">
                    <a:latin typeface="Comic Sans MS" panose="030F0702030302020204" pitchFamily="66" charset="0"/>
                  </a:rPr>
                  <a:t>1/6 - 1/10/20</a:t>
                </a:r>
                <a:endParaRPr lang="en-US" sz="1600" dirty="0" smtClean="0">
                  <a:latin typeface="Comic Sans MS" panose="030F0702030302020204" pitchFamily="66" charset="0"/>
                </a:endParaRPr>
              </a:p>
            </p:txBody>
          </p:sp>
          <p:sp>
            <p:nvSpPr>
              <p:cNvPr id="6" name="Rectangle 5"/>
              <p:cNvSpPr/>
              <p:nvPr/>
            </p:nvSpPr>
            <p:spPr>
              <a:xfrm>
                <a:off x="286690" y="1497277"/>
                <a:ext cx="3855917" cy="409589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8887" y="1604155"/>
                <a:ext cx="3903720" cy="4093428"/>
              </a:xfrm>
              <a:prstGeom prst="rect">
                <a:avLst/>
              </a:prstGeom>
              <a:noFill/>
            </p:spPr>
            <p:txBody>
              <a:bodyPr wrap="square" rtlCol="0">
                <a:spAutoFit/>
              </a:bodyPr>
              <a:lstStyle/>
              <a:p>
                <a:pPr algn="ctr"/>
                <a:r>
                  <a:rPr lang="en-US" sz="3200" b="1" u="sng" dirty="0" smtClean="0">
                    <a:latin typeface="Juice ITC" panose="04040403040A02020202" pitchFamily="82" charset="0"/>
                  </a:rPr>
                  <a:t>Note from the Director!</a:t>
                </a:r>
              </a:p>
              <a:p>
                <a:pPr algn="ctr"/>
                <a:r>
                  <a:rPr lang="en-US" sz="1200" dirty="0" smtClean="0">
                    <a:latin typeface="Times New Roman" pitchFamily="18" charset="0"/>
                    <a:ea typeface="Gungsuh" pitchFamily="18" charset="-127"/>
                    <a:cs typeface="Times New Roman" pitchFamily="18" charset="0"/>
                  </a:rPr>
                  <a:t>Happy  New  </a:t>
                </a:r>
                <a:r>
                  <a:rPr lang="en-US" sz="1200" dirty="0">
                    <a:latin typeface="Times New Roman" pitchFamily="18" charset="0"/>
                    <a:ea typeface="Gungsuh" pitchFamily="18" charset="-127"/>
                    <a:cs typeface="Times New Roman" pitchFamily="18" charset="0"/>
                  </a:rPr>
                  <a:t>Y</a:t>
                </a:r>
                <a:r>
                  <a:rPr lang="en-US" sz="1200" dirty="0" smtClean="0">
                    <a:latin typeface="Times New Roman" pitchFamily="18" charset="0"/>
                    <a:ea typeface="Gungsuh" pitchFamily="18" charset="-127"/>
                    <a:cs typeface="Times New Roman" pitchFamily="18" charset="0"/>
                  </a:rPr>
                  <a:t>ear </a:t>
                </a:r>
                <a:r>
                  <a:rPr lang="en-US" sz="1200" dirty="0" smtClean="0">
                    <a:latin typeface="Times New Roman" pitchFamily="18" charset="0"/>
                    <a:ea typeface="Gungsuh" pitchFamily="18" charset="-127"/>
                    <a:cs typeface="Times New Roman" pitchFamily="18" charset="0"/>
                  </a:rPr>
                  <a:t>!</a:t>
                </a:r>
              </a:p>
              <a:p>
                <a:pPr algn="ctr"/>
                <a:endParaRPr lang="en-US" sz="1200" dirty="0" smtClean="0">
                  <a:latin typeface="Times New Roman" pitchFamily="18" charset="0"/>
                  <a:ea typeface="Gungsuh" pitchFamily="18" charset="-127"/>
                  <a:cs typeface="Times New Roman" pitchFamily="18" charset="0"/>
                </a:endParaRPr>
              </a:p>
              <a:p>
                <a:pPr algn="ctr"/>
                <a:r>
                  <a:rPr lang="en-US" sz="1300" dirty="0" smtClean="0">
                    <a:latin typeface="Times New Roman" pitchFamily="18" charset="0"/>
                    <a:ea typeface="Gungsuh" pitchFamily="18" charset="-127"/>
                    <a:cs typeface="Times New Roman" pitchFamily="18" charset="0"/>
                  </a:rPr>
                  <a:t>Welcome back to Franklin </a:t>
                </a:r>
                <a:r>
                  <a:rPr lang="en-US" sz="1300" dirty="0" smtClean="0">
                    <a:latin typeface="Times New Roman" pitchFamily="18" charset="0"/>
                    <a:ea typeface="Gungsuh" pitchFamily="18" charset="-127"/>
                    <a:cs typeface="Times New Roman" pitchFamily="18" charset="0"/>
                  </a:rPr>
                  <a:t>Academy; we hope everyone </a:t>
                </a:r>
                <a:r>
                  <a:rPr lang="en-US" sz="1300" dirty="0" smtClean="0">
                    <a:latin typeface="Times New Roman" pitchFamily="18" charset="0"/>
                    <a:ea typeface="Gungsuh" pitchFamily="18" charset="-127"/>
                    <a:cs typeface="Times New Roman" pitchFamily="18" charset="0"/>
                  </a:rPr>
                  <a:t>had an amazing Holiday break.</a:t>
                </a:r>
                <a:br>
                  <a:rPr lang="en-US" sz="1300" dirty="0" smtClean="0">
                    <a:latin typeface="Times New Roman" pitchFamily="18" charset="0"/>
                    <a:ea typeface="Gungsuh" pitchFamily="18" charset="-127"/>
                    <a:cs typeface="Times New Roman" pitchFamily="18" charset="0"/>
                  </a:rPr>
                </a:br>
                <a:r>
                  <a:rPr lang="en-US" sz="1300" dirty="0" smtClean="0">
                    <a:latin typeface="Times New Roman" pitchFamily="18" charset="0"/>
                    <a:ea typeface="Gungsuh" pitchFamily="18" charset="-127"/>
                    <a:cs typeface="Times New Roman" pitchFamily="18" charset="0"/>
                  </a:rPr>
                  <a:t> </a:t>
                </a:r>
              </a:p>
              <a:p>
                <a:pPr algn="ctr"/>
                <a:r>
                  <a:rPr lang="en-US" sz="1300" dirty="0" smtClean="0">
                    <a:latin typeface="Times New Roman" pitchFamily="18" charset="0"/>
                    <a:ea typeface="Gungsuh" pitchFamily="18" charset="-127"/>
                    <a:cs typeface="Times New Roman" pitchFamily="18" charset="0"/>
                  </a:rPr>
                  <a:t>We </a:t>
                </a:r>
                <a:r>
                  <a:rPr lang="en-US" sz="1300" dirty="0" smtClean="0">
                    <a:latin typeface="Times New Roman" pitchFamily="18" charset="0"/>
                    <a:ea typeface="Gungsuh" pitchFamily="18" charset="-127"/>
                    <a:cs typeface="Times New Roman" pitchFamily="18" charset="0"/>
                  </a:rPr>
                  <a:t>are pleased </a:t>
                </a:r>
                <a:r>
                  <a:rPr lang="en-US" sz="1300" dirty="0" smtClean="0">
                    <a:latin typeface="Times New Roman" pitchFamily="18" charset="0"/>
                    <a:ea typeface="Gungsuh" pitchFamily="18" charset="-127"/>
                    <a:cs typeface="Times New Roman" pitchFamily="18" charset="0"/>
                  </a:rPr>
                  <a:t>to </a:t>
                </a:r>
                <a:r>
                  <a:rPr lang="en-US" sz="1300" dirty="0" smtClean="0">
                    <a:latin typeface="Times New Roman" pitchFamily="18" charset="0"/>
                    <a:ea typeface="Gungsuh" pitchFamily="18" charset="-127"/>
                    <a:cs typeface="Times New Roman" pitchFamily="18" charset="0"/>
                  </a:rPr>
                  <a:t>welcome new families and teachers this  week!</a:t>
                </a:r>
              </a:p>
              <a:p>
                <a:pPr algn="ctr"/>
                <a:endParaRPr lang="en-US" sz="1300" dirty="0">
                  <a:latin typeface="Times New Roman" pitchFamily="18" charset="0"/>
                  <a:ea typeface="Gungsuh" pitchFamily="18" charset="-127"/>
                  <a:cs typeface="Times New Roman" pitchFamily="18" charset="0"/>
                </a:endParaRPr>
              </a:p>
              <a:p>
                <a:pPr algn="ctr"/>
                <a:r>
                  <a:rPr lang="en-US" sz="1300" dirty="0" smtClean="0">
                    <a:latin typeface="Times New Roman" pitchFamily="18" charset="0"/>
                    <a:ea typeface="Gungsuh" pitchFamily="18" charset="-127"/>
                    <a:cs typeface="Times New Roman" pitchFamily="18" charset="0"/>
                  </a:rPr>
                  <a:t>This </a:t>
                </a:r>
                <a:r>
                  <a:rPr lang="en-US" sz="1300" dirty="0" smtClean="0">
                    <a:latin typeface="Times New Roman" pitchFamily="18" charset="0"/>
                    <a:ea typeface="Gungsuh" pitchFamily="18" charset="-127"/>
                    <a:cs typeface="Times New Roman" pitchFamily="18" charset="0"/>
                  </a:rPr>
                  <a:t>was </a:t>
                </a:r>
                <a:r>
                  <a:rPr lang="en-US" sz="1300" dirty="0" smtClean="0">
                    <a:latin typeface="Times New Roman" pitchFamily="18" charset="0"/>
                    <a:ea typeface="Gungsuh" pitchFamily="18" charset="-127"/>
                    <a:cs typeface="Times New Roman" pitchFamily="18" charset="0"/>
                  </a:rPr>
                  <a:t>a great week in the classrooms. Our teachers  are thrilled to see their students again</a:t>
                </a:r>
                <a:r>
                  <a:rPr lang="en-US" sz="1300" dirty="0" smtClean="0">
                    <a:latin typeface="Times New Roman" pitchFamily="18" charset="0"/>
                    <a:ea typeface="Gungsuh" pitchFamily="18" charset="-127"/>
                    <a:cs typeface="Times New Roman" pitchFamily="18" charset="0"/>
                  </a:rPr>
                  <a:t>.</a:t>
                </a:r>
              </a:p>
              <a:p>
                <a:pPr algn="ctr"/>
                <a:endParaRPr lang="en-US" sz="1300" dirty="0" smtClean="0">
                  <a:latin typeface="Times New Roman" pitchFamily="18" charset="0"/>
                  <a:ea typeface="Gungsuh" pitchFamily="18" charset="-127"/>
                  <a:cs typeface="Times New Roman" pitchFamily="18" charset="0"/>
                </a:endParaRPr>
              </a:p>
              <a:p>
                <a:pPr algn="ctr"/>
                <a:r>
                  <a:rPr lang="en-US" sz="1300" dirty="0" smtClean="0">
                    <a:latin typeface="Times New Roman" pitchFamily="18" charset="0"/>
                    <a:ea typeface="Gungsuh" pitchFamily="18" charset="-127"/>
                    <a:cs typeface="Times New Roman" pitchFamily="18" charset="0"/>
                  </a:rPr>
                  <a:t>Please make sure to check your child’s folder, </a:t>
                </a:r>
                <a:r>
                  <a:rPr lang="en-US" sz="1300" dirty="0" smtClean="0">
                    <a:latin typeface="Times New Roman" pitchFamily="18" charset="0"/>
                    <a:ea typeface="Gungsuh" pitchFamily="18" charset="-127"/>
                    <a:cs typeface="Times New Roman" pitchFamily="18" charset="0"/>
                  </a:rPr>
                  <a:t>cubby or backpack daily for </a:t>
                </a:r>
                <a:r>
                  <a:rPr lang="en-US" sz="1300" dirty="0" smtClean="0">
                    <a:latin typeface="Times New Roman" pitchFamily="18" charset="0"/>
                    <a:ea typeface="Gungsuh" pitchFamily="18" charset="-127"/>
                    <a:cs typeface="Times New Roman" pitchFamily="18" charset="0"/>
                  </a:rPr>
                  <a:t>important communication from your </a:t>
                </a:r>
                <a:r>
                  <a:rPr lang="en-US" sz="1300" dirty="0" smtClean="0">
                    <a:latin typeface="Times New Roman" pitchFamily="18" charset="0"/>
                    <a:ea typeface="Gungsuh" pitchFamily="18" charset="-127"/>
                    <a:cs typeface="Times New Roman" pitchFamily="18" charset="0"/>
                  </a:rPr>
                  <a:t>student’s  </a:t>
                </a:r>
                <a:r>
                  <a:rPr lang="en-US" sz="1300" dirty="0" smtClean="0">
                    <a:latin typeface="Times New Roman" pitchFamily="18" charset="0"/>
                    <a:ea typeface="Gungsuh" pitchFamily="18" charset="-127"/>
                    <a:cs typeface="Times New Roman" pitchFamily="18" charset="0"/>
                  </a:rPr>
                  <a:t>teacher.</a:t>
                </a:r>
              </a:p>
              <a:p>
                <a:pPr algn="ctr"/>
                <a:endParaRPr lang="en-US" sz="1300" dirty="0">
                  <a:latin typeface="Times New Roman" pitchFamily="18" charset="0"/>
                  <a:ea typeface="Gungsuh" pitchFamily="18" charset="-127"/>
                  <a:cs typeface="Times New Roman" pitchFamily="18" charset="0"/>
                </a:endParaRPr>
              </a:p>
              <a:p>
                <a:pPr algn="ctr"/>
                <a:r>
                  <a:rPr lang="en-US" sz="1300" dirty="0" smtClean="0">
                    <a:latin typeface="Times New Roman" pitchFamily="18" charset="0"/>
                    <a:ea typeface="Gungsuh" pitchFamily="18" charset="-127"/>
                    <a:cs typeface="Times New Roman" pitchFamily="18" charset="0"/>
                  </a:rPr>
                  <a:t>Have </a:t>
                </a:r>
                <a:r>
                  <a:rPr lang="en-US" sz="1300" dirty="0" smtClean="0">
                    <a:latin typeface="Times New Roman" pitchFamily="18" charset="0"/>
                    <a:ea typeface="Gungsuh" pitchFamily="18" charset="-127"/>
                    <a:cs typeface="Times New Roman" pitchFamily="18" charset="0"/>
                  </a:rPr>
                  <a:t>a </a:t>
                </a:r>
                <a:r>
                  <a:rPr lang="en-US" sz="1300" dirty="0" smtClean="0">
                    <a:latin typeface="Times New Roman" pitchFamily="18" charset="0"/>
                    <a:ea typeface="Gungsuh" pitchFamily="18" charset="-127"/>
                    <a:cs typeface="Times New Roman" pitchFamily="18" charset="0"/>
                  </a:rPr>
                  <a:t>SUPER weekend!</a:t>
                </a:r>
                <a:endParaRPr lang="en-US" sz="1300" dirty="0">
                  <a:latin typeface="Times New Roman" pitchFamily="18" charset="0"/>
                  <a:ea typeface="Gungsuh" pitchFamily="18" charset="-127"/>
                  <a:cs typeface="Times New Roman" pitchFamily="18" charset="0"/>
                </a:endParaRPr>
              </a:p>
              <a:p>
                <a:pPr algn="ctr"/>
                <a:endParaRPr lang="en-US" sz="1100" dirty="0" smtClean="0">
                  <a:latin typeface="Times New Roman" pitchFamily="18" charset="0"/>
                  <a:ea typeface="Gungsuh" pitchFamily="18" charset="-127"/>
                  <a:cs typeface="Times New Roman" pitchFamily="18" charset="0"/>
                </a:endParaRPr>
              </a:p>
              <a:p>
                <a:pPr algn="ctr"/>
                <a:endParaRPr lang="en-US" sz="1100" dirty="0" smtClean="0">
                  <a:latin typeface="Times New Roman" pitchFamily="18" charset="0"/>
                  <a:ea typeface="Gungsuh" pitchFamily="18" charset="-127"/>
                  <a:cs typeface="Times New Roman" pitchFamily="18" charset="0"/>
                </a:endParaRPr>
              </a:p>
            </p:txBody>
          </p:sp>
          <p:sp>
            <p:nvSpPr>
              <p:cNvPr id="13" name="Rectangle 12"/>
              <p:cNvSpPr/>
              <p:nvPr/>
            </p:nvSpPr>
            <p:spPr>
              <a:xfrm>
                <a:off x="286690" y="5714662"/>
                <a:ext cx="3855917" cy="4049615"/>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p:cNvSpPr txBox="1"/>
            <p:nvPr/>
          </p:nvSpPr>
          <p:spPr>
            <a:xfrm>
              <a:off x="339542" y="5640072"/>
              <a:ext cx="3685692" cy="3370153"/>
            </a:xfrm>
            <a:prstGeom prst="rect">
              <a:avLst/>
            </a:prstGeom>
            <a:noFill/>
          </p:spPr>
          <p:txBody>
            <a:bodyPr wrap="square" rtlCol="0">
              <a:spAutoFit/>
            </a:bodyPr>
            <a:lstStyle/>
            <a:p>
              <a:pPr algn="ctr"/>
              <a:endParaRPr lang="en-US" sz="1100" b="1" dirty="0" smtClean="0">
                <a:solidFill>
                  <a:srgbClr val="FF0000"/>
                </a:solidFill>
                <a:latin typeface="Comic Sans MS" panose="030F0702030302020204" pitchFamily="66" charset="0"/>
              </a:endParaRPr>
            </a:p>
            <a:p>
              <a:pPr algn="ctr"/>
              <a:r>
                <a:rPr lang="en-US" sz="2000" b="1" u="sng" dirty="0" smtClean="0">
                  <a:solidFill>
                    <a:srgbClr val="FF0000"/>
                  </a:solidFill>
                  <a:latin typeface="Comic Sans MS" panose="030F0702030302020204" pitchFamily="66" charset="0"/>
                </a:rPr>
                <a:t>Classroom Corner</a:t>
              </a:r>
            </a:p>
            <a:p>
              <a:pPr algn="ctr"/>
              <a:endParaRPr lang="en-US" sz="2000" b="1" dirty="0">
                <a:solidFill>
                  <a:srgbClr val="FFC000"/>
                </a:solidFill>
                <a:latin typeface="Comic Sans MS" panose="030F0702030302020204" pitchFamily="66" charset="0"/>
              </a:endParaRPr>
            </a:p>
            <a:p>
              <a:r>
                <a:rPr lang="en-US" sz="900" b="1" dirty="0" smtClean="0">
                  <a:solidFill>
                    <a:srgbClr val="EE8012"/>
                  </a:solidFill>
                  <a:latin typeface="Times New Roman" pitchFamily="18" charset="0"/>
                  <a:cs typeface="Times New Roman" pitchFamily="18" charset="0"/>
                </a:rPr>
                <a:t>Fireflies- This week these amazing learners have  learned  all about snow and  outside  weather. Next week they will explore winter!</a:t>
              </a:r>
            </a:p>
            <a:p>
              <a:endParaRPr lang="en-US" sz="900" b="1" dirty="0" smtClean="0">
                <a:latin typeface="Times New Roman" pitchFamily="18" charset="0"/>
                <a:cs typeface="Times New Roman" pitchFamily="18" charset="0"/>
              </a:endParaRPr>
            </a:p>
            <a:p>
              <a:r>
                <a:rPr lang="en-US" sz="900" b="1" dirty="0" smtClean="0">
                  <a:latin typeface="Times New Roman" pitchFamily="18" charset="0"/>
                  <a:cs typeface="Times New Roman" pitchFamily="18" charset="0"/>
                </a:rPr>
                <a:t>Bees- </a:t>
              </a:r>
              <a:r>
                <a:rPr lang="en-US" sz="900" b="1" dirty="0" smtClean="0">
                  <a:latin typeface="Times New Roman" pitchFamily="18" charset="0"/>
                  <a:cs typeface="Times New Roman" pitchFamily="18" charset="0"/>
                </a:rPr>
                <a:t>This  week the Bee class welcomed new friends, and started  their unit on </a:t>
              </a:r>
              <a:r>
                <a:rPr lang="en-US" sz="900" b="1" dirty="0" smtClean="0">
                  <a:latin typeface="Times New Roman" pitchFamily="18" charset="0"/>
                  <a:cs typeface="Times New Roman" pitchFamily="18" charset="0"/>
                </a:rPr>
                <a:t>winter</a:t>
              </a:r>
              <a:r>
                <a:rPr lang="en-US" sz="900" b="1" dirty="0" smtClean="0">
                  <a:latin typeface="Times New Roman" pitchFamily="18" charset="0"/>
                  <a:cs typeface="Times New Roman" pitchFamily="18" charset="0"/>
                </a:rPr>
                <a:t>. </a:t>
              </a:r>
              <a:r>
                <a:rPr lang="en-US" sz="900" b="1" dirty="0" smtClean="0">
                  <a:latin typeface="Times New Roman" pitchFamily="18" charset="0"/>
                  <a:cs typeface="Times New Roman" pitchFamily="18" charset="0"/>
                </a:rPr>
                <a:t>Next week they will continue exploring all things </a:t>
              </a:r>
              <a:r>
                <a:rPr lang="en-US" sz="900" b="1" dirty="0" smtClean="0">
                  <a:latin typeface="Times New Roman" pitchFamily="18" charset="0"/>
                  <a:cs typeface="Times New Roman" pitchFamily="18" charset="0"/>
                </a:rPr>
                <a:t>winter</a:t>
              </a:r>
              <a:r>
                <a:rPr lang="en-US" sz="900" b="1" dirty="0">
                  <a:latin typeface="Times New Roman" pitchFamily="18" charset="0"/>
                  <a:cs typeface="Times New Roman" pitchFamily="18" charset="0"/>
                </a:rPr>
                <a:t>.</a:t>
              </a:r>
              <a:endParaRPr lang="en-US" sz="900" b="1" dirty="0" smtClean="0">
                <a:latin typeface="Times New Roman" pitchFamily="18" charset="0"/>
                <a:cs typeface="Times New Roman" pitchFamily="18" charset="0"/>
              </a:endParaRPr>
            </a:p>
            <a:p>
              <a:endParaRPr lang="en-US" sz="900" b="1" dirty="0" smtClean="0">
                <a:latin typeface="Comic Sans MS" panose="030F0702030302020204" pitchFamily="66" charset="0"/>
              </a:endParaRPr>
            </a:p>
            <a:p>
              <a:r>
                <a:rPr lang="en-US" sz="900" b="1" dirty="0" smtClean="0">
                  <a:solidFill>
                    <a:srgbClr val="00B050"/>
                  </a:solidFill>
                  <a:latin typeface="Comic Sans MS" panose="030F0702030302020204" pitchFamily="66" charset="0"/>
                </a:rPr>
                <a:t>Caterpillars- This week </a:t>
              </a:r>
              <a:r>
                <a:rPr lang="en-US" sz="900" b="1" dirty="0" smtClean="0">
                  <a:solidFill>
                    <a:srgbClr val="00B050"/>
                  </a:solidFill>
                  <a:latin typeface="Comic Sans MS" panose="030F0702030302020204" pitchFamily="66" charset="0"/>
                </a:rPr>
                <a:t>Caterpillars welcomed  new  friends and </a:t>
              </a:r>
              <a:r>
                <a:rPr lang="en-US" sz="900" b="1" dirty="0" smtClean="0">
                  <a:solidFill>
                    <a:srgbClr val="00B050"/>
                  </a:solidFill>
                  <a:latin typeface="Comic Sans MS" panose="030F0702030302020204" pitchFamily="66" charset="0"/>
                </a:rPr>
                <a:t>worked on letter recognition and letter sounds. They also </a:t>
              </a:r>
              <a:r>
                <a:rPr lang="en-US" sz="900" b="1" dirty="0" smtClean="0">
                  <a:solidFill>
                    <a:srgbClr val="00B050"/>
                  </a:solidFill>
                  <a:latin typeface="Comic Sans MS" panose="030F0702030302020204" pitchFamily="66" charset="0"/>
                </a:rPr>
                <a:t>reviewed </a:t>
              </a:r>
              <a:r>
                <a:rPr lang="en-US" sz="900" b="1" dirty="0" smtClean="0">
                  <a:solidFill>
                    <a:srgbClr val="00B050"/>
                  </a:solidFill>
                  <a:latin typeface="Comic Sans MS" panose="030F0702030302020204" pitchFamily="66" charset="0"/>
                </a:rPr>
                <a:t>classroom rules and past </a:t>
              </a:r>
              <a:r>
                <a:rPr lang="en-US" sz="900" b="1" dirty="0" smtClean="0">
                  <a:solidFill>
                    <a:srgbClr val="00B050"/>
                  </a:solidFill>
                  <a:latin typeface="Comic Sans MS" panose="030F0702030302020204" pitchFamily="66" charset="0"/>
                </a:rPr>
                <a:t>letters </a:t>
              </a:r>
              <a:r>
                <a:rPr lang="en-US" sz="900" b="1" dirty="0" smtClean="0">
                  <a:solidFill>
                    <a:srgbClr val="00B050"/>
                  </a:solidFill>
                  <a:latin typeface="Comic Sans MS" panose="030F0702030302020204" pitchFamily="66" charset="0"/>
                </a:rPr>
                <a:t>and  numbers. Next week they will dive in to letters, numbers and </a:t>
              </a:r>
              <a:r>
                <a:rPr lang="en-US" sz="900" b="1" dirty="0" smtClean="0">
                  <a:solidFill>
                    <a:srgbClr val="00B050"/>
                  </a:solidFill>
                  <a:latin typeface="Comic Sans MS" panose="030F0702030302020204" pitchFamily="66" charset="0"/>
                </a:rPr>
                <a:t>polar animals</a:t>
              </a:r>
              <a:r>
                <a:rPr lang="en-US" sz="900" b="1" dirty="0" smtClean="0">
                  <a:solidFill>
                    <a:srgbClr val="00B050"/>
                  </a:solidFill>
                  <a:latin typeface="Comic Sans MS" panose="030F0702030302020204" pitchFamily="66" charset="0"/>
                </a:rPr>
                <a:t>!</a:t>
              </a:r>
              <a:endParaRPr lang="en-US" sz="900" b="1" dirty="0" smtClean="0">
                <a:solidFill>
                  <a:srgbClr val="00B050"/>
                </a:solidFill>
                <a:latin typeface="Comic Sans MS" panose="030F0702030302020204" pitchFamily="66" charset="0"/>
              </a:endParaRPr>
            </a:p>
            <a:p>
              <a:endParaRPr lang="en-US" sz="900" b="1" dirty="0">
                <a:solidFill>
                  <a:srgbClr val="00B050"/>
                </a:solidFill>
                <a:latin typeface="Comic Sans MS" panose="030F0702030302020204" pitchFamily="66" charset="0"/>
              </a:endParaRPr>
            </a:p>
            <a:p>
              <a:r>
                <a:rPr lang="en-US" sz="900" b="1" dirty="0" smtClean="0">
                  <a:solidFill>
                    <a:srgbClr val="0070C0"/>
                  </a:solidFill>
                  <a:latin typeface="Comic Sans MS" panose="030F0702030302020204" pitchFamily="66" charset="0"/>
                </a:rPr>
                <a:t>Butterflies- </a:t>
              </a:r>
              <a:r>
                <a:rPr lang="en-US" sz="900" b="1" dirty="0" smtClean="0">
                  <a:solidFill>
                    <a:srgbClr val="0070C0"/>
                  </a:solidFill>
                  <a:latin typeface="Comic Sans MS" panose="030F0702030302020204" pitchFamily="66" charset="0"/>
                </a:rPr>
                <a:t>The Butterfly class welcomed </a:t>
              </a:r>
              <a:r>
                <a:rPr lang="en-US" sz="900" b="1" dirty="0" smtClean="0">
                  <a:solidFill>
                    <a:srgbClr val="0070C0"/>
                  </a:solidFill>
                  <a:latin typeface="Comic Sans MS" panose="030F0702030302020204" pitchFamily="66" charset="0"/>
                </a:rPr>
                <a:t>new </a:t>
              </a:r>
              <a:r>
                <a:rPr lang="en-US" sz="900" b="1" dirty="0" smtClean="0">
                  <a:solidFill>
                    <a:srgbClr val="0070C0"/>
                  </a:solidFill>
                  <a:latin typeface="Comic Sans MS" panose="030F0702030302020204" pitchFamily="66" charset="0"/>
                </a:rPr>
                <a:t>students this week. The class continued letter writing and number correlation. The class also explored all </a:t>
              </a:r>
              <a:r>
                <a:rPr lang="en-US" sz="900" b="1" dirty="0" smtClean="0">
                  <a:solidFill>
                    <a:srgbClr val="0070C0"/>
                  </a:solidFill>
                  <a:latin typeface="Comic Sans MS" panose="030F0702030302020204" pitchFamily="66" charset="0"/>
                </a:rPr>
                <a:t>things winter.</a:t>
              </a:r>
              <a:endParaRPr lang="en-US" sz="900" b="1" dirty="0" smtClean="0">
                <a:solidFill>
                  <a:srgbClr val="0070C0"/>
                </a:solidFill>
                <a:latin typeface="Comic Sans MS" panose="030F0702030302020204" pitchFamily="66" charset="0"/>
              </a:endParaRPr>
            </a:p>
            <a:p>
              <a:endParaRPr lang="en-US" sz="900" b="1" dirty="0">
                <a:solidFill>
                  <a:srgbClr val="7030A0"/>
                </a:solidFill>
                <a:latin typeface="Comic Sans MS" panose="030F0702030302020204" pitchFamily="66" charset="0"/>
              </a:endParaRPr>
            </a:p>
            <a:p>
              <a:r>
                <a:rPr lang="en-US" sz="900" b="1" dirty="0" smtClean="0">
                  <a:solidFill>
                    <a:srgbClr val="FF0000"/>
                  </a:solidFill>
                  <a:latin typeface="Comic Sans MS" panose="030F0702030302020204" pitchFamily="66" charset="0"/>
                </a:rPr>
                <a:t>Ladybugs-The </a:t>
              </a:r>
              <a:r>
                <a:rPr lang="en-US" sz="900" b="1" dirty="0" smtClean="0">
                  <a:solidFill>
                    <a:srgbClr val="FF0000"/>
                  </a:solidFill>
                  <a:latin typeface="Comic Sans MS" panose="030F0702030302020204" pitchFamily="66" charset="0"/>
                </a:rPr>
                <a:t>Ladybug class came back from break ready to work. This week the class began to explore all things winter, The </a:t>
              </a:r>
              <a:r>
                <a:rPr lang="en-US" sz="900" b="1" dirty="0" smtClean="0">
                  <a:solidFill>
                    <a:srgbClr val="FF0000"/>
                  </a:solidFill>
                  <a:latin typeface="Comic Sans MS" panose="030F0702030302020204" pitchFamily="66" charset="0"/>
                </a:rPr>
                <a:t>class continued with sight words and math skills.</a:t>
              </a:r>
              <a:endParaRPr lang="en-US" sz="900" b="1" dirty="0">
                <a:solidFill>
                  <a:srgbClr val="FF0000"/>
                </a:solidFill>
                <a:latin typeface="Comic Sans MS" panose="030F0702030302020204" pitchFamily="66" charset="0"/>
              </a:endParaRPr>
            </a:p>
          </p:txBody>
        </p:sp>
      </p:grpSp>
      <p:sp>
        <p:nvSpPr>
          <p:cNvPr id="18" name="Rectangle 17"/>
          <p:cNvSpPr/>
          <p:nvPr/>
        </p:nvSpPr>
        <p:spPr>
          <a:xfrm>
            <a:off x="4408688" y="8232201"/>
            <a:ext cx="2662196" cy="353943"/>
          </a:xfrm>
          <a:prstGeom prst="rect">
            <a:avLst/>
          </a:prstGeom>
        </p:spPr>
        <p:txBody>
          <a:bodyPr wrap="square">
            <a:spAutoFit/>
          </a:bodyPr>
          <a:lstStyle/>
          <a:p>
            <a:endParaRPr lang="en-US" sz="1700" dirty="0"/>
          </a:p>
        </p:txBody>
      </p:sp>
      <p:sp>
        <p:nvSpPr>
          <p:cNvPr id="14" name="Vertical Scroll 13"/>
          <p:cNvSpPr/>
          <p:nvPr/>
        </p:nvSpPr>
        <p:spPr>
          <a:xfrm>
            <a:off x="4215426" y="6604122"/>
            <a:ext cx="2709730" cy="3028207"/>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u="sng" dirty="0" smtClean="0"/>
          </a:p>
          <a:p>
            <a:pPr algn="ctr"/>
            <a:endParaRPr lang="en-US" sz="1200" b="1" u="sng" dirty="0"/>
          </a:p>
          <a:p>
            <a:pPr algn="ctr"/>
            <a:r>
              <a:rPr lang="en-US" sz="1200" b="1" u="sng" dirty="0" smtClean="0"/>
              <a:t>SAVE THE DATE!!!!</a:t>
            </a:r>
            <a:endParaRPr lang="en-US" sz="1200" b="1" u="sng" dirty="0"/>
          </a:p>
          <a:p>
            <a:pPr algn="ctr"/>
            <a:endParaRPr lang="en-US" sz="1200" b="1" u="sng" dirty="0" smtClean="0"/>
          </a:p>
          <a:p>
            <a:pPr algn="ctr"/>
            <a:r>
              <a:rPr lang="en-US" sz="1200" dirty="0" smtClean="0"/>
              <a:t>SAVE THE DATE</a:t>
            </a:r>
          </a:p>
          <a:p>
            <a:pPr algn="ctr"/>
            <a:endParaRPr lang="en-US" sz="1200" dirty="0" smtClean="0"/>
          </a:p>
          <a:p>
            <a:pPr algn="ctr"/>
            <a:endParaRPr lang="en-US" sz="1200" b="1" u="sng" dirty="0" smtClean="0"/>
          </a:p>
          <a:p>
            <a:pPr algn="ctr"/>
            <a:endParaRPr lang="en-US" sz="1200" b="1" u="sng" dirty="0"/>
          </a:p>
          <a:p>
            <a:pPr algn="ctr"/>
            <a:endParaRPr lang="en-US" sz="1200" b="1" u="sng" dirty="0" smtClean="0"/>
          </a:p>
          <a:p>
            <a:pPr algn="ctr"/>
            <a:endParaRPr lang="en-US" sz="1200" b="1" u="sng" dirty="0" smtClean="0"/>
          </a:p>
          <a:p>
            <a:pPr algn="ctr"/>
            <a:r>
              <a:rPr lang="en-US" sz="1200" b="1" u="sng" dirty="0" smtClean="0"/>
              <a:t>SAVE </a:t>
            </a:r>
            <a:r>
              <a:rPr lang="en-US" sz="1200" b="1" u="sng" dirty="0" smtClean="0"/>
              <a:t>THE DATE!</a:t>
            </a:r>
            <a:endParaRPr lang="en-US" sz="1200" b="1" u="sng" dirty="0"/>
          </a:p>
          <a:p>
            <a:pPr algn="ctr"/>
            <a:endParaRPr lang="en-US" sz="1200" b="1" dirty="0" smtClean="0"/>
          </a:p>
          <a:p>
            <a:pPr algn="ctr"/>
            <a:r>
              <a:rPr lang="en-US" sz="1200" b="1" dirty="0" smtClean="0"/>
              <a:t>1/20- No school</a:t>
            </a:r>
          </a:p>
          <a:p>
            <a:pPr algn="ctr"/>
            <a:endParaRPr lang="en-US" sz="1200" b="1" dirty="0" smtClean="0"/>
          </a:p>
          <a:p>
            <a:pPr algn="ctr"/>
            <a:r>
              <a:rPr lang="en-US" sz="1200" b="1" dirty="0" smtClean="0"/>
              <a:t>1/27-Lunch orders due</a:t>
            </a:r>
          </a:p>
          <a:p>
            <a:pPr algn="ctr"/>
            <a:endParaRPr lang="en-US" sz="1200" b="1" dirty="0" smtClean="0"/>
          </a:p>
          <a:p>
            <a:pPr algn="ctr"/>
            <a:r>
              <a:rPr lang="en-US" sz="1200" b="1" dirty="0" smtClean="0"/>
              <a:t>Feb 14-18- No school!</a:t>
            </a:r>
          </a:p>
          <a:p>
            <a:pPr algn="ctr"/>
            <a:r>
              <a:rPr lang="en-US" sz="1200" b="1" dirty="0" smtClean="0"/>
              <a:t>Mid winter break</a:t>
            </a:r>
            <a:endParaRPr lang="en-US" sz="1200" b="1" dirty="0" smtClean="0"/>
          </a:p>
          <a:p>
            <a:pPr algn="ctr"/>
            <a:endParaRPr lang="en-US" sz="1200" b="1" u="sng" dirty="0"/>
          </a:p>
          <a:p>
            <a:pPr algn="ctr"/>
            <a:endParaRPr lang="en-US" sz="1200" b="1" u="sng"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p:txBody>
      </p:sp>
      <p:sp>
        <p:nvSpPr>
          <p:cNvPr id="3" name="Rectangle 2"/>
          <p:cNvSpPr/>
          <p:nvPr/>
        </p:nvSpPr>
        <p:spPr>
          <a:xfrm>
            <a:off x="4196740" y="1362667"/>
            <a:ext cx="2728416" cy="50856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600" b="1" dirty="0" smtClean="0">
              <a:solidFill>
                <a:srgbClr val="FF0000"/>
              </a:solidFill>
            </a:endParaRPr>
          </a:p>
          <a:p>
            <a:pPr algn="ctr"/>
            <a:endParaRPr lang="en-US" sz="1600" b="1" dirty="0" smtClean="0">
              <a:solidFill>
                <a:srgbClr val="FF0000"/>
              </a:solidFill>
            </a:endParaRPr>
          </a:p>
          <a:p>
            <a:pPr algn="ctr"/>
            <a:endParaRPr lang="en-US" sz="1600" b="1" u="sng" dirty="0">
              <a:solidFill>
                <a:srgbClr val="FF0000"/>
              </a:solidFill>
            </a:endParaRPr>
          </a:p>
          <a:p>
            <a:pPr algn="ctr"/>
            <a:r>
              <a:rPr lang="en-US" sz="1600" b="1" u="sng" dirty="0" smtClean="0">
                <a:solidFill>
                  <a:srgbClr val="FF0000"/>
                </a:solidFill>
              </a:rPr>
              <a:t>    Important Information</a:t>
            </a:r>
          </a:p>
          <a:p>
            <a:pPr algn="ctr"/>
            <a:r>
              <a:rPr lang="en-US" sz="1050" b="1" dirty="0" smtClean="0"/>
              <a:t>		</a:t>
            </a:r>
          </a:p>
          <a:p>
            <a:pPr algn="ctr"/>
            <a:r>
              <a:rPr lang="en-US" sz="1050" b="1" u="sng" dirty="0" smtClean="0">
                <a:solidFill>
                  <a:srgbClr val="FF0000"/>
                </a:solidFill>
              </a:rPr>
              <a:t>School Office Hours- </a:t>
            </a:r>
          </a:p>
          <a:p>
            <a:pPr algn="ctr"/>
            <a:r>
              <a:rPr lang="en-US" sz="1050" b="1" dirty="0" smtClean="0"/>
              <a:t>Please remember the school office is staffed from 8:00-3:45.  If you need assistance before or after hours please send an email for the fastest response.</a:t>
            </a:r>
          </a:p>
          <a:p>
            <a:pPr algn="ctr"/>
            <a:r>
              <a:rPr lang="en-US" sz="1050" b="1" dirty="0" smtClean="0"/>
              <a:t> </a:t>
            </a:r>
          </a:p>
          <a:p>
            <a:pPr algn="ctr"/>
            <a:r>
              <a:rPr lang="en-US" sz="1050" b="1" u="sng" dirty="0" smtClean="0">
                <a:solidFill>
                  <a:srgbClr val="FF0000"/>
                </a:solidFill>
              </a:rPr>
              <a:t>School Start Time- </a:t>
            </a:r>
          </a:p>
          <a:p>
            <a:pPr algn="ctr"/>
            <a:r>
              <a:rPr lang="en-US" sz="1050" b="1" dirty="0" smtClean="0"/>
              <a:t>School begins at 9:00 am. Classes and morning routines at 9:10. It is imperative that students are in class and ready to learn. If there is a time conflict please inform your </a:t>
            </a:r>
            <a:r>
              <a:rPr lang="en-US" sz="1050" b="1" dirty="0" smtClean="0"/>
              <a:t>student’s </a:t>
            </a:r>
            <a:r>
              <a:rPr lang="en-US" sz="1050" b="1" dirty="0" smtClean="0"/>
              <a:t>teacher.</a:t>
            </a:r>
          </a:p>
          <a:p>
            <a:pPr algn="ctr"/>
            <a:endParaRPr lang="en-US" sz="1050" b="1" dirty="0" smtClean="0"/>
          </a:p>
          <a:p>
            <a:pPr algn="ctr"/>
            <a:r>
              <a:rPr lang="en-US" sz="1050" b="1" u="sng" dirty="0" smtClean="0">
                <a:solidFill>
                  <a:srgbClr val="FF0000"/>
                </a:solidFill>
              </a:rPr>
              <a:t>Personal Belongings</a:t>
            </a:r>
          </a:p>
          <a:p>
            <a:pPr algn="ctr"/>
            <a:r>
              <a:rPr lang="en-US" sz="1050" b="1" dirty="0" smtClean="0"/>
              <a:t>Per state Licensing requirements please ensure ALL items are labeled with legal first name and last name.</a:t>
            </a:r>
          </a:p>
          <a:p>
            <a:pPr algn="ctr"/>
            <a:endParaRPr lang="en-US" sz="1050" b="1" dirty="0" smtClean="0">
              <a:solidFill>
                <a:srgbClr val="FF0000"/>
              </a:solidFill>
              <a:effectLst>
                <a:outerShdw blurRad="38100" dist="38100" dir="2700000" algn="tl">
                  <a:srgbClr val="000000">
                    <a:alpha val="43137"/>
                  </a:srgbClr>
                </a:outerShdw>
              </a:effectLst>
            </a:endParaRPr>
          </a:p>
          <a:p>
            <a:pPr algn="ctr"/>
            <a:r>
              <a:rPr lang="en-US" sz="1050" b="1" u="sng" dirty="0" smtClean="0">
                <a:solidFill>
                  <a:srgbClr val="FF0000"/>
                </a:solidFill>
              </a:rPr>
              <a:t>Entering the building- </a:t>
            </a:r>
          </a:p>
          <a:p>
            <a:pPr algn="ctr"/>
            <a:r>
              <a:rPr lang="en-US" sz="1050" b="1" dirty="0" smtClean="0"/>
              <a:t>Please DO NOT hold the door for others. </a:t>
            </a:r>
            <a:endParaRPr lang="en-US" sz="1050" b="1" dirty="0"/>
          </a:p>
          <a:p>
            <a:pPr algn="ctr"/>
            <a:r>
              <a:rPr lang="en-US" sz="1050" b="1" dirty="0" smtClean="0"/>
              <a:t>They key pad system is  for added security and to allows for us to track when students arrive. This system not only acts as security but also as third level of tracking that is required by the State of Michigan. Please help us stay in compliance and safe by not </a:t>
            </a:r>
            <a:r>
              <a:rPr lang="en-US" sz="1050" b="1" dirty="0" err="1" smtClean="0"/>
              <a:t>not</a:t>
            </a:r>
            <a:r>
              <a:rPr lang="en-US" sz="1050" b="1" dirty="0" smtClean="0"/>
              <a:t> holding </a:t>
            </a:r>
            <a:r>
              <a:rPr lang="en-US" sz="1050" b="1" dirty="0" smtClean="0"/>
              <a:t>the door.</a:t>
            </a:r>
          </a:p>
          <a:p>
            <a:pPr algn="ctr"/>
            <a:endParaRPr lang="en-US" sz="1600" b="1" dirty="0">
              <a:effectLst>
                <a:outerShdw blurRad="38100" dist="38100" dir="2700000" algn="tl">
                  <a:srgbClr val="000000">
                    <a:alpha val="43137"/>
                  </a:srgbClr>
                </a:outerShdw>
              </a:effectLst>
            </a:endParaRPr>
          </a:p>
          <a:p>
            <a:pPr algn="ctr"/>
            <a:endParaRPr lang="en-US" sz="1600" b="1" dirty="0">
              <a:effectLst>
                <a:outerShdw blurRad="38100" dist="38100" dir="2700000" algn="tl">
                  <a:srgbClr val="000000">
                    <a:alpha val="43137"/>
                  </a:srgbClr>
                </a:outerShdw>
              </a:effectLst>
            </a:endParaRPr>
          </a:p>
          <a:p>
            <a:pPr algn="ctr"/>
            <a:endParaRPr lang="en-US" sz="1600" b="1" dirty="0">
              <a:effectLst>
                <a:outerShdw blurRad="38100" dist="38100" dir="2700000" algn="tl">
                  <a:srgbClr val="000000">
                    <a:alpha val="43137"/>
                  </a:srgbClr>
                </a:outerShdw>
              </a:effectLst>
            </a:endParaRPr>
          </a:p>
        </p:txBody>
      </p:sp>
      <p:pic>
        <p:nvPicPr>
          <p:cNvPr id="4" name="Picture 4" descr="Image result for January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304135"/>
            <a:ext cx="4205580" cy="120103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Image result for classroom clip 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760" y="5775703"/>
            <a:ext cx="524568" cy="46917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6" descr="Image result for classroom clip 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90194" y="5767035"/>
            <a:ext cx="524568" cy="469172"/>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Image result for wINTER clip ar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46132" y="6503668"/>
            <a:ext cx="452374" cy="538251"/>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9" descr="Image result for wINTER clip ar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03454" y="9234495"/>
            <a:ext cx="452374" cy="53825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72319" y="1415346"/>
            <a:ext cx="428774" cy="369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1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03453" y="6001620"/>
            <a:ext cx="420829" cy="446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2192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10779</TotalTime>
  <Words>211</Words>
  <Application>Microsoft Office PowerPoint</Application>
  <PresentationFormat>Custom</PresentationFormat>
  <Paragraphs>67</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Comic Sans MS</vt:lpstr>
      <vt:lpstr>Gungsuh</vt:lpstr>
      <vt:lpstr>Juice ITC</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Amber Wilson</dc:creator>
  <cp:lastModifiedBy>Melissa King Clark</cp:lastModifiedBy>
  <cp:revision>59</cp:revision>
  <dcterms:created xsi:type="dcterms:W3CDTF">2015-07-29T15:02:57Z</dcterms:created>
  <dcterms:modified xsi:type="dcterms:W3CDTF">2020-01-09T16:01:46Z</dcterms:modified>
</cp:coreProperties>
</file>